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60" r:id="rId5"/>
    <p:sldId id="265" r:id="rId6"/>
    <p:sldId id="270" r:id="rId7"/>
    <p:sldId id="266" r:id="rId8"/>
    <p:sldId id="267" r:id="rId9"/>
    <p:sldId id="268" r:id="rId10"/>
    <p:sldId id="271" r:id="rId11"/>
    <p:sldId id="259" r:id="rId12"/>
    <p:sldId id="261" r:id="rId13"/>
    <p:sldId id="262" r:id="rId14"/>
    <p:sldId id="263" r:id="rId15"/>
    <p:sldId id="264"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97" d="100"/>
          <a:sy n="197" d="100"/>
        </p:scale>
        <p:origin x="-287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Friday, January 13, 17</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Friday, January 13, 17</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Friday, January 13, 17</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Friday, January 13, 17</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Friday, January 13, 17</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Friday, January 13, 17</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Friday, January 13, 17</a:t>
            </a:fld>
            <a:endParaRPr lang="en-US" dirty="0"/>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Friday, January 13, 17</a:t>
            </a:fld>
            <a:endParaRPr lang="en-US" dirty="0"/>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Friday, January 13, 17</a:t>
            </a:fld>
            <a:endParaRPr lang="en-US" dirty="0"/>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Friday, January 13, 17</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Friday, January 13, 17</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Friday, January 13, 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MLDTribalConsultation@nahc.ca.gov"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36562"/>
            <a:ext cx="7848600" cy="1927225"/>
          </a:xfrm>
        </p:spPr>
        <p:txBody>
          <a:bodyPr/>
          <a:lstStyle/>
          <a:p>
            <a:r>
              <a:rPr lang="en-US" dirty="0" smtClean="0"/>
              <a:t/>
            </a:r>
            <a:br>
              <a:rPr lang="en-US" dirty="0" smtClean="0"/>
            </a:br>
            <a:r>
              <a:rPr lang="en-US" dirty="0"/>
              <a:t/>
            </a:r>
            <a:br>
              <a:rPr lang="en-US" dirty="0"/>
            </a:br>
            <a:endParaRPr lang="en-US" dirty="0"/>
          </a:p>
        </p:txBody>
      </p:sp>
      <p:sp>
        <p:nvSpPr>
          <p:cNvPr id="3" name="Subtitle 2"/>
          <p:cNvSpPr>
            <a:spLocks noGrp="1"/>
          </p:cNvSpPr>
          <p:nvPr>
            <p:ph type="subTitle" idx="1"/>
          </p:nvPr>
        </p:nvSpPr>
        <p:spPr>
          <a:xfrm>
            <a:off x="685800" y="3576666"/>
            <a:ext cx="7848600" cy="1681134"/>
          </a:xfrm>
        </p:spPr>
        <p:txBody>
          <a:bodyPr>
            <a:normAutofit/>
          </a:bodyPr>
          <a:lstStyle/>
          <a:p>
            <a:pPr algn="ctr"/>
            <a:r>
              <a:rPr lang="en-US" dirty="0" smtClean="0"/>
              <a:t>A Rulemaking Process Update for the </a:t>
            </a:r>
          </a:p>
          <a:p>
            <a:pPr algn="ctr"/>
            <a:r>
              <a:rPr lang="en-US" dirty="0" smtClean="0"/>
              <a:t>NAHC’s Most Likely Descendants Rulemaking Process</a:t>
            </a:r>
            <a:endParaRPr lang="en-US" dirty="0"/>
          </a:p>
          <a:p>
            <a:pPr algn="ctr"/>
            <a:r>
              <a:rPr lang="en-US" dirty="0" smtClean="0"/>
              <a:t>January 19, 2017</a:t>
            </a:r>
            <a:endParaRPr lang="en-US" dirty="0"/>
          </a:p>
        </p:txBody>
      </p:sp>
      <p:pic>
        <p:nvPicPr>
          <p:cNvPr id="4" name="Picture 3" descr="40th Anniversary Logo.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9366" y="811287"/>
            <a:ext cx="2286000" cy="2286000"/>
          </a:xfrm>
          <a:prstGeom prst="rect">
            <a:avLst/>
          </a:prstGeom>
        </p:spPr>
      </p:pic>
    </p:spTree>
    <p:extLst>
      <p:ext uri="{BB962C8B-B14F-4D97-AF65-F5344CB8AC3E}">
        <p14:creationId xmlns:p14="http://schemas.microsoft.com/office/powerpoint/2010/main" val="178556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NAHC’s Process for Drafting the Proposed MLD Regulations</a:t>
            </a:r>
            <a:endParaRPr lang="en-US" dirty="0"/>
          </a:p>
        </p:txBody>
      </p:sp>
      <p:sp>
        <p:nvSpPr>
          <p:cNvPr id="3" name="Content Placeholder 2"/>
          <p:cNvSpPr>
            <a:spLocks noGrp="1"/>
          </p:cNvSpPr>
          <p:nvPr>
            <p:ph idx="1"/>
          </p:nvPr>
        </p:nvSpPr>
        <p:spPr/>
        <p:txBody>
          <a:bodyPr/>
          <a:lstStyle/>
          <a:p>
            <a:r>
              <a:rPr lang="en-US" dirty="0" smtClean="0"/>
              <a:t>Most Likely Descendants Subcommittee Oversight</a:t>
            </a:r>
          </a:p>
          <a:p>
            <a:pPr lvl="1"/>
            <a:r>
              <a:rPr lang="en-US" sz="2200" dirty="0" smtClean="0"/>
              <a:t>July, 2016 through January, 2017:  The MLD Subcommittee conferred with the General Counsel to review and revise the staff’s draft twice.</a:t>
            </a:r>
          </a:p>
          <a:p>
            <a:r>
              <a:rPr lang="en-US" dirty="0" smtClean="0"/>
              <a:t>Six Drafts of the Draft Proposed Most Likely Descendants Regulations Resulted from the Drafting Process and MLD Subcommittee Oversight.</a:t>
            </a:r>
            <a:endParaRPr lang="en-US" dirty="0"/>
          </a:p>
        </p:txBody>
      </p:sp>
    </p:spTree>
    <p:extLst>
      <p:ext uri="{BB962C8B-B14F-4D97-AF65-F5344CB8AC3E}">
        <p14:creationId xmlns:p14="http://schemas.microsoft.com/office/powerpoint/2010/main" val="3208439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Process the NAHC Must Follow to Adopt Most Likely Descendants Regulations</a:t>
            </a:r>
            <a:endParaRPr lang="en-US" dirty="0"/>
          </a:p>
        </p:txBody>
      </p:sp>
      <p:sp>
        <p:nvSpPr>
          <p:cNvPr id="3" name="Content Placeholder 2"/>
          <p:cNvSpPr>
            <a:spLocks noGrp="1"/>
          </p:cNvSpPr>
          <p:nvPr>
            <p:ph idx="1"/>
          </p:nvPr>
        </p:nvSpPr>
        <p:spPr/>
        <p:txBody>
          <a:bodyPr/>
          <a:lstStyle/>
          <a:p>
            <a:r>
              <a:rPr lang="en-US" dirty="0" smtClean="0"/>
              <a:t>What the NAHC CANNOT Do:</a:t>
            </a:r>
          </a:p>
          <a:p>
            <a:pPr lvl="1"/>
            <a:r>
              <a:rPr lang="en-US" sz="2400" dirty="0" smtClean="0"/>
              <a:t>Adopt regulations in secret.  California’s Administrative Procedures Act (APA) requires agencies to publish an official notice to begin the rulemaking process in the California Notice Registry and on the agency’s website</a:t>
            </a:r>
          </a:p>
          <a:p>
            <a:pPr lvl="1"/>
            <a:r>
              <a:rPr lang="en-US" sz="2400" dirty="0" smtClean="0"/>
              <a:t>The APA requires opportunity for public comment and, </a:t>
            </a:r>
            <a:r>
              <a:rPr lang="en-US" sz="2400" dirty="0" smtClean="0"/>
              <a:t>if requested, a public hearing on proposed regulations once the rulemaking process has begun.</a:t>
            </a:r>
          </a:p>
          <a:p>
            <a:pPr lvl="1"/>
            <a:endParaRPr lang="en-US" dirty="0"/>
          </a:p>
        </p:txBody>
      </p:sp>
    </p:spTree>
    <p:extLst>
      <p:ext uri="{BB962C8B-B14F-4D97-AF65-F5344CB8AC3E}">
        <p14:creationId xmlns:p14="http://schemas.microsoft.com/office/powerpoint/2010/main" val="1986932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Process the NAHC Must Follow to Adopt Most Likely Descendants Regulations</a:t>
            </a:r>
            <a:endParaRPr lang="en-US" dirty="0"/>
          </a:p>
        </p:txBody>
      </p:sp>
      <p:sp>
        <p:nvSpPr>
          <p:cNvPr id="3" name="Content Placeholder 2"/>
          <p:cNvSpPr>
            <a:spLocks noGrp="1"/>
          </p:cNvSpPr>
          <p:nvPr>
            <p:ph idx="1"/>
          </p:nvPr>
        </p:nvSpPr>
        <p:spPr/>
        <p:txBody>
          <a:bodyPr/>
          <a:lstStyle/>
          <a:p>
            <a:r>
              <a:rPr lang="de-DE" dirty="0" smtClean="0"/>
              <a:t>What the NAHC MUST do:</a:t>
            </a:r>
          </a:p>
          <a:p>
            <a:pPr lvl="1"/>
            <a:r>
              <a:rPr lang="en-US" sz="2400" dirty="0" smtClean="0"/>
              <a:t>Tribal Consultation:  Governor Brown’s Executive Order B-10-11 states that a</a:t>
            </a:r>
            <a:r>
              <a:rPr lang="en-US" sz="2400" dirty="0" smtClean="0"/>
              <a:t>gencies </a:t>
            </a:r>
            <a:r>
              <a:rPr lang="en-US" sz="2400" dirty="0"/>
              <a:t>and departments shall permit elected officials and other representatives of tribal governments to provide meaningful input into the development of legislation, regulations, rules, and policies on matters that may affect tribal communities</a:t>
            </a:r>
            <a:r>
              <a:rPr lang="en-US" dirty="0"/>
              <a:t>. </a:t>
            </a:r>
            <a:endParaRPr lang="en-US" dirty="0" smtClean="0"/>
          </a:p>
        </p:txBody>
      </p:sp>
    </p:spTree>
    <p:extLst>
      <p:ext uri="{BB962C8B-B14F-4D97-AF65-F5344CB8AC3E}">
        <p14:creationId xmlns:p14="http://schemas.microsoft.com/office/powerpoint/2010/main" val="20791908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Process the NAHC Must Follow to Adopt Most Likely Descendants Regulations</a:t>
            </a:r>
            <a:endParaRPr lang="en-US" dirty="0"/>
          </a:p>
        </p:txBody>
      </p:sp>
      <p:sp>
        <p:nvSpPr>
          <p:cNvPr id="3" name="Content Placeholder 2"/>
          <p:cNvSpPr>
            <a:spLocks noGrp="1"/>
          </p:cNvSpPr>
          <p:nvPr>
            <p:ph idx="1"/>
          </p:nvPr>
        </p:nvSpPr>
        <p:spPr/>
        <p:txBody>
          <a:bodyPr/>
          <a:lstStyle/>
          <a:p>
            <a:r>
              <a:rPr lang="en-US" dirty="0" smtClean="0"/>
              <a:t>Follow the Administrative Procedures Act:</a:t>
            </a:r>
          </a:p>
          <a:p>
            <a:pPr lvl="1"/>
            <a:r>
              <a:rPr lang="en-US" sz="2400" dirty="0" smtClean="0"/>
              <a:t>Commission Decides What Regulations to Propose To Begin The Rulemaking Process (Scheduled for January 20, 2017)</a:t>
            </a:r>
          </a:p>
          <a:p>
            <a:pPr lvl="2"/>
            <a:r>
              <a:rPr lang="en-US" sz="2400" dirty="0" smtClean="0"/>
              <a:t>The Commission can only make this decision in a public meeting.</a:t>
            </a:r>
          </a:p>
          <a:p>
            <a:pPr lvl="1"/>
            <a:r>
              <a:rPr lang="en-US" sz="2400" dirty="0" smtClean="0"/>
              <a:t>Once the Commission decides, it submits the text of the proposed regulations, a Notice of Proposed Action, an Initial Statement of Reasons, and an Fiscal Impact Statement to the Department of Finance for fiscal impact assessment and approval.</a:t>
            </a:r>
          </a:p>
          <a:p>
            <a:pPr lvl="1"/>
            <a:endParaRPr lang="en-US" dirty="0"/>
          </a:p>
        </p:txBody>
      </p:sp>
    </p:spTree>
    <p:extLst>
      <p:ext uri="{BB962C8B-B14F-4D97-AF65-F5344CB8AC3E}">
        <p14:creationId xmlns:p14="http://schemas.microsoft.com/office/powerpoint/2010/main" val="124505437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Process the NAHC Must Follow to Adopt Most Likely Descendants Regulations</a:t>
            </a:r>
            <a:endParaRPr lang="en-US" dirty="0"/>
          </a:p>
        </p:txBody>
      </p:sp>
      <p:sp>
        <p:nvSpPr>
          <p:cNvPr id="3" name="Content Placeholder 2"/>
          <p:cNvSpPr>
            <a:spLocks noGrp="1"/>
          </p:cNvSpPr>
          <p:nvPr>
            <p:ph idx="1"/>
          </p:nvPr>
        </p:nvSpPr>
        <p:spPr/>
        <p:txBody>
          <a:bodyPr>
            <a:normAutofit/>
          </a:bodyPr>
          <a:lstStyle/>
          <a:p>
            <a:r>
              <a:rPr lang="en-US" dirty="0" smtClean="0"/>
              <a:t>Follow the Administrative Procedures Act:</a:t>
            </a:r>
          </a:p>
          <a:p>
            <a:pPr lvl="1"/>
            <a:r>
              <a:rPr lang="en-US" sz="2400" dirty="0" smtClean="0"/>
              <a:t>The Department of Finance will ONLY review regulations approved for proposal in advance by the Commission.</a:t>
            </a:r>
          </a:p>
          <a:p>
            <a:pPr lvl="1"/>
            <a:endParaRPr lang="en-US" sz="2400" dirty="0" smtClean="0"/>
          </a:p>
          <a:p>
            <a:pPr lvl="1"/>
            <a:r>
              <a:rPr lang="en-US" sz="2400" dirty="0" smtClean="0"/>
              <a:t>Once reviewed by the Department of Finance, the Commission submits the Notice of Proposed Action, Initial Statement of Reasons, text of the proposed regulations, and the Fiscal Impact Statement to the Office of Administrative Law (OAL) for publication in the California Regulatory Notice Register to formally begin the rulemaking process.</a:t>
            </a:r>
            <a:endParaRPr lang="en-US" sz="2400" dirty="0" smtClean="0"/>
          </a:p>
          <a:p>
            <a:endParaRPr lang="en-US" dirty="0"/>
          </a:p>
        </p:txBody>
      </p:sp>
    </p:spTree>
    <p:extLst>
      <p:ext uri="{BB962C8B-B14F-4D97-AF65-F5344CB8AC3E}">
        <p14:creationId xmlns:p14="http://schemas.microsoft.com/office/powerpoint/2010/main" val="298556425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Process the NAHC Must Follow to Adopt Most Likely Descendants Regulations</a:t>
            </a:r>
            <a:endParaRPr lang="en-US" dirty="0"/>
          </a:p>
        </p:txBody>
      </p:sp>
      <p:sp>
        <p:nvSpPr>
          <p:cNvPr id="3" name="Content Placeholder 2"/>
          <p:cNvSpPr>
            <a:spLocks noGrp="1"/>
          </p:cNvSpPr>
          <p:nvPr>
            <p:ph idx="1"/>
          </p:nvPr>
        </p:nvSpPr>
        <p:spPr/>
        <p:txBody>
          <a:bodyPr/>
          <a:lstStyle/>
          <a:p>
            <a:r>
              <a:rPr lang="en-US" dirty="0" smtClean="0"/>
              <a:t>Follow the Administrative Procedures Act:</a:t>
            </a:r>
          </a:p>
          <a:p>
            <a:pPr lvl="1"/>
            <a:r>
              <a:rPr lang="en-US" sz="2400" dirty="0" smtClean="0"/>
              <a:t>OAL publishes the Notice of Proposed Action in the California Regulatory Notice Register and the Commission posts the Notice </a:t>
            </a:r>
            <a:r>
              <a:rPr lang="en-US" sz="2400" dirty="0" smtClean="0"/>
              <a:t>on its website.</a:t>
            </a:r>
          </a:p>
          <a:p>
            <a:pPr lvl="1"/>
            <a:r>
              <a:rPr lang="en-US" sz="2400" dirty="0" smtClean="0"/>
              <a:t>THIS BEGINS THE FORMAL RULEMAKING PROCESS, WHICH MUST BE COMPLETED WITHIN ONE YEAR OF PUBLICATION OF THE NOTICE.</a:t>
            </a:r>
            <a:endParaRPr lang="en-US" sz="2400" dirty="0"/>
          </a:p>
          <a:p>
            <a:pPr lvl="1"/>
            <a:r>
              <a:rPr lang="en-US" sz="2400" dirty="0" smtClean="0"/>
              <a:t>The public comment period begins.  The APA provides for a minimum 45-day comment period; the Commission has voted to provide a 74-day comment period.</a:t>
            </a:r>
          </a:p>
          <a:p>
            <a:pPr lvl="1"/>
            <a:r>
              <a:rPr lang="en-US" sz="2400" dirty="0" smtClean="0"/>
              <a:t>Tribal consultation on the proposed regulations begins.</a:t>
            </a:r>
            <a:endParaRPr lang="en-US" sz="2400" dirty="0"/>
          </a:p>
        </p:txBody>
      </p:sp>
    </p:spTree>
    <p:extLst>
      <p:ext uri="{BB962C8B-B14F-4D97-AF65-F5344CB8AC3E}">
        <p14:creationId xmlns:p14="http://schemas.microsoft.com/office/powerpoint/2010/main" val="415421797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Process the NAHC Must Follow to Adopt Most Likely Descendants Regulations</a:t>
            </a:r>
          </a:p>
        </p:txBody>
      </p:sp>
      <p:sp>
        <p:nvSpPr>
          <p:cNvPr id="3" name="Content Placeholder 2"/>
          <p:cNvSpPr>
            <a:spLocks noGrp="1"/>
          </p:cNvSpPr>
          <p:nvPr>
            <p:ph idx="1"/>
          </p:nvPr>
        </p:nvSpPr>
        <p:spPr/>
        <p:txBody>
          <a:bodyPr/>
          <a:lstStyle/>
          <a:p>
            <a:r>
              <a:rPr lang="en-US" dirty="0" smtClean="0"/>
              <a:t>Follow the Administrative Procedures Act:</a:t>
            </a:r>
          </a:p>
          <a:p>
            <a:pPr lvl="1"/>
            <a:r>
              <a:rPr lang="en-US" sz="2200" dirty="0" smtClean="0"/>
              <a:t>A public hearing, if not already scheduled, must be held if requested within 15 days of the end of the comment period.</a:t>
            </a:r>
          </a:p>
          <a:p>
            <a:pPr lvl="1"/>
            <a:r>
              <a:rPr lang="en-US" sz="2200" dirty="0" smtClean="0"/>
              <a:t>The Commission has decided to schedule a public hearing for the proposed Most Likely Descendant regulations.</a:t>
            </a:r>
          </a:p>
          <a:p>
            <a:pPr lvl="1"/>
            <a:r>
              <a:rPr lang="en-US" sz="2200" dirty="0" smtClean="0"/>
              <a:t>If, after receiving and responding to public comments, the Commission makes substantial changes to the proposed regulations, it must publicize those changes and provide a minimum 15-day comment period.  The Commission assumes there will be substantial changes and will provide a 28-day comment period.</a:t>
            </a:r>
          </a:p>
          <a:p>
            <a:pPr lvl="1"/>
            <a:r>
              <a:rPr lang="en-US" sz="2200" dirty="0" smtClean="0"/>
              <a:t>The 28-day period for comment on substantial changes AND the tribal consultation period end on the same day.</a:t>
            </a:r>
            <a:endParaRPr lang="en-US" sz="2200" dirty="0"/>
          </a:p>
        </p:txBody>
      </p:sp>
    </p:spTree>
    <p:extLst>
      <p:ext uri="{BB962C8B-B14F-4D97-AF65-F5344CB8AC3E}">
        <p14:creationId xmlns:p14="http://schemas.microsoft.com/office/powerpoint/2010/main" val="3438071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Process the NAHC Must Follow to Adopt Most Likely Descendants Regulations</a:t>
            </a:r>
          </a:p>
        </p:txBody>
      </p:sp>
      <p:sp>
        <p:nvSpPr>
          <p:cNvPr id="3" name="Content Placeholder 2"/>
          <p:cNvSpPr>
            <a:spLocks noGrp="1"/>
          </p:cNvSpPr>
          <p:nvPr>
            <p:ph idx="1"/>
          </p:nvPr>
        </p:nvSpPr>
        <p:spPr/>
        <p:txBody>
          <a:bodyPr/>
          <a:lstStyle/>
          <a:p>
            <a:r>
              <a:rPr lang="en-US" dirty="0" smtClean="0"/>
              <a:t>Follow the Administrative Procedures Act</a:t>
            </a:r>
          </a:p>
          <a:p>
            <a:pPr lvl="1"/>
            <a:r>
              <a:rPr lang="en-US" dirty="0" smtClean="0"/>
              <a:t>The Commission then decides whether to adopt the proposed regulations.</a:t>
            </a:r>
          </a:p>
          <a:p>
            <a:pPr lvl="1"/>
            <a:r>
              <a:rPr lang="en-US" dirty="0" smtClean="0"/>
              <a:t>If adopted, the Commission transmits the rulemaking record to the Office of Administrative Law, which has 30 days to review and approve adoption of the regulations.</a:t>
            </a:r>
          </a:p>
          <a:p>
            <a:pPr lvl="1"/>
            <a:r>
              <a:rPr lang="en-US" dirty="0" smtClean="0"/>
              <a:t>If the Office of Administrative Law approves adoption of the regulations, the regulations will be submitted to the Secretary of State.  </a:t>
            </a:r>
            <a:endParaRPr lang="en-US" dirty="0"/>
          </a:p>
          <a:p>
            <a:pPr lvl="1"/>
            <a:r>
              <a:rPr lang="en-US" dirty="0" smtClean="0"/>
              <a:t>Regulations take effect on a quarterly basis after submission to the Secretary of State.</a:t>
            </a:r>
            <a:endParaRPr lang="en-US" dirty="0"/>
          </a:p>
        </p:txBody>
      </p:sp>
    </p:spTree>
    <p:extLst>
      <p:ext uri="{BB962C8B-B14F-4D97-AF65-F5344CB8AC3E}">
        <p14:creationId xmlns:p14="http://schemas.microsoft.com/office/powerpoint/2010/main" val="2766041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Questions? Comments? </a:t>
            </a:r>
            <a:endParaRPr lang="en-US" dirty="0"/>
          </a:p>
        </p:txBody>
      </p:sp>
      <p:sp>
        <p:nvSpPr>
          <p:cNvPr id="3" name="Content Placeholder 2"/>
          <p:cNvSpPr>
            <a:spLocks noGrp="1"/>
          </p:cNvSpPr>
          <p:nvPr>
            <p:ph idx="1"/>
          </p:nvPr>
        </p:nvSpPr>
        <p:spPr/>
        <p:txBody>
          <a:bodyPr/>
          <a:lstStyle/>
          <a:p>
            <a:r>
              <a:rPr lang="en-US" dirty="0" smtClean="0"/>
              <a:t>Questions and comments may be directed to:</a:t>
            </a:r>
          </a:p>
          <a:p>
            <a:pPr marL="274320" lvl="1" indent="0">
              <a:buNone/>
            </a:pPr>
            <a:r>
              <a:rPr lang="en-US" dirty="0" smtClean="0"/>
              <a:t>Terrie L. Robinson, General Counsel</a:t>
            </a:r>
          </a:p>
          <a:p>
            <a:pPr marL="274320" lvl="1" indent="0">
              <a:buNone/>
            </a:pPr>
            <a:r>
              <a:rPr lang="en-US" dirty="0" smtClean="0"/>
              <a:t>Native American Heritage Commission</a:t>
            </a:r>
          </a:p>
          <a:p>
            <a:pPr marL="274320" lvl="1" indent="0">
              <a:buNone/>
            </a:pPr>
            <a:r>
              <a:rPr lang="en-US" dirty="0" smtClean="0"/>
              <a:t>1550 Harbor Blvd., Suite 100</a:t>
            </a:r>
          </a:p>
          <a:p>
            <a:pPr marL="274320" lvl="1" indent="0">
              <a:buNone/>
            </a:pPr>
            <a:r>
              <a:rPr lang="en-US" dirty="0" smtClean="0"/>
              <a:t>West Sacramento, CA 95691</a:t>
            </a:r>
          </a:p>
          <a:p>
            <a:pPr marL="274320" lvl="1" indent="0">
              <a:buNone/>
            </a:pPr>
            <a:r>
              <a:rPr lang="en-US" dirty="0" smtClean="0"/>
              <a:t>(916) 373-3710</a:t>
            </a:r>
          </a:p>
          <a:p>
            <a:pPr marL="274320" lvl="1" indent="0">
              <a:buNone/>
            </a:pPr>
            <a:r>
              <a:rPr lang="en-US" dirty="0" smtClean="0"/>
              <a:t>Email: MLDRegulations@nahc.ca.gov</a:t>
            </a:r>
            <a:endParaRPr lang="en-US" dirty="0"/>
          </a:p>
        </p:txBody>
      </p:sp>
    </p:spTree>
    <p:extLst>
      <p:ext uri="{BB962C8B-B14F-4D97-AF65-F5344CB8AC3E}">
        <p14:creationId xmlns:p14="http://schemas.microsoft.com/office/powerpoint/2010/main" val="2376760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Presentation Outline</a:t>
            </a:r>
            <a:endParaRPr lang="en-US" dirty="0"/>
          </a:p>
        </p:txBody>
      </p:sp>
      <p:sp>
        <p:nvSpPr>
          <p:cNvPr id="3" name="Content Placeholder 2"/>
          <p:cNvSpPr>
            <a:spLocks noGrp="1"/>
          </p:cNvSpPr>
          <p:nvPr>
            <p:ph idx="1"/>
          </p:nvPr>
        </p:nvSpPr>
        <p:spPr/>
        <p:txBody>
          <a:bodyPr/>
          <a:lstStyle/>
          <a:p>
            <a:r>
              <a:rPr lang="en-US" dirty="0" smtClean="0"/>
              <a:t>What process has the NAHC followed to draft the proposed Most Likely Descendants regulations?</a:t>
            </a:r>
          </a:p>
          <a:p>
            <a:r>
              <a:rPr lang="en-US" dirty="0" smtClean="0"/>
              <a:t>What process will the NAHC have to follow to adopt Most Likely Descendants regulations?</a:t>
            </a:r>
            <a:endParaRPr lang="en-US" dirty="0"/>
          </a:p>
        </p:txBody>
      </p:sp>
    </p:spTree>
    <p:extLst>
      <p:ext uri="{BB962C8B-B14F-4D97-AF65-F5344CB8AC3E}">
        <p14:creationId xmlns:p14="http://schemas.microsoft.com/office/powerpoint/2010/main" val="1925981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NAHC’s Process for Drafting the Proposed MLD Regulations</a:t>
            </a:r>
            <a:endParaRPr lang="en-US" dirty="0"/>
          </a:p>
        </p:txBody>
      </p:sp>
      <p:sp>
        <p:nvSpPr>
          <p:cNvPr id="3" name="Content Placeholder 2"/>
          <p:cNvSpPr>
            <a:spLocks noGrp="1"/>
          </p:cNvSpPr>
          <p:nvPr>
            <p:ph idx="1"/>
          </p:nvPr>
        </p:nvSpPr>
        <p:spPr/>
        <p:txBody>
          <a:bodyPr/>
          <a:lstStyle/>
          <a:p>
            <a:r>
              <a:rPr lang="en-US" dirty="0" smtClean="0"/>
              <a:t>Pre-Notice Public Hearings and Public Comment at NAHC Commission Meetings</a:t>
            </a:r>
            <a:endParaRPr lang="en-US" dirty="0"/>
          </a:p>
          <a:p>
            <a:r>
              <a:rPr lang="en-US" dirty="0" smtClean="0"/>
              <a:t>Tribal Consultation</a:t>
            </a:r>
            <a:endParaRPr lang="en-US" dirty="0" smtClean="0"/>
          </a:p>
          <a:p>
            <a:r>
              <a:rPr lang="en-US" dirty="0" smtClean="0"/>
              <a:t>Review of Comments Received</a:t>
            </a:r>
            <a:endParaRPr lang="en-US" dirty="0" smtClean="0"/>
          </a:p>
          <a:p>
            <a:r>
              <a:rPr lang="en-US" dirty="0" smtClean="0"/>
              <a:t>Legislative History </a:t>
            </a:r>
            <a:r>
              <a:rPr lang="en-US" dirty="0"/>
              <a:t>R</a:t>
            </a:r>
            <a:r>
              <a:rPr lang="en-US" dirty="0" smtClean="0"/>
              <a:t>esearch</a:t>
            </a:r>
            <a:endParaRPr lang="en-US" dirty="0" smtClean="0"/>
          </a:p>
          <a:p>
            <a:r>
              <a:rPr lang="en-US" dirty="0" smtClean="0"/>
              <a:t>MLD Subcommittee Oversight</a:t>
            </a:r>
            <a:endParaRPr lang="en-US" dirty="0" smtClean="0"/>
          </a:p>
          <a:p>
            <a:endParaRPr lang="en-US" dirty="0"/>
          </a:p>
        </p:txBody>
      </p:sp>
    </p:spTree>
    <p:extLst>
      <p:ext uri="{BB962C8B-B14F-4D97-AF65-F5344CB8AC3E}">
        <p14:creationId xmlns:p14="http://schemas.microsoft.com/office/powerpoint/2010/main" val="2376882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NAHC’s Process for Drafting the Proposed MLD Regulations</a:t>
            </a:r>
            <a:endParaRPr lang="en-US" dirty="0"/>
          </a:p>
        </p:txBody>
      </p:sp>
      <p:sp>
        <p:nvSpPr>
          <p:cNvPr id="3" name="Content Placeholder 2"/>
          <p:cNvSpPr>
            <a:spLocks noGrp="1"/>
          </p:cNvSpPr>
          <p:nvPr>
            <p:ph idx="1"/>
          </p:nvPr>
        </p:nvSpPr>
        <p:spPr/>
        <p:txBody>
          <a:bodyPr/>
          <a:lstStyle/>
          <a:p>
            <a:r>
              <a:rPr lang="en-US" dirty="0" smtClean="0"/>
              <a:t>Pre-Notice Public Hearings and Public Comment at NAHC Commission Meetings</a:t>
            </a:r>
          </a:p>
          <a:p>
            <a:pPr lvl="1"/>
            <a:r>
              <a:rPr lang="en-US" dirty="0" smtClean="0"/>
              <a:t>Pre-Notice Public Hearings Were Held At:</a:t>
            </a:r>
          </a:p>
          <a:p>
            <a:pPr lvl="2"/>
            <a:r>
              <a:rPr lang="en-US" sz="2200" dirty="0" smtClean="0"/>
              <a:t>Whitney Oaks Country Club, Rocklin, January 15, 2015</a:t>
            </a:r>
          </a:p>
          <a:p>
            <a:pPr lvl="2"/>
            <a:r>
              <a:rPr lang="en-US" sz="2200" dirty="0" smtClean="0"/>
              <a:t>Pechanga Resort and Casino, Temecula, February 12, 2015</a:t>
            </a:r>
          </a:p>
          <a:p>
            <a:pPr lvl="2"/>
            <a:r>
              <a:rPr lang="en-US" sz="2200" dirty="0" smtClean="0"/>
              <a:t>Graton Rancheria, Rohnert Park, March 21, 2015</a:t>
            </a:r>
          </a:p>
          <a:p>
            <a:pPr lvl="2"/>
            <a:r>
              <a:rPr lang="en-US" sz="2200" dirty="0" smtClean="0"/>
              <a:t>Ziggurat Building, West Sacramento, April 16, 2015</a:t>
            </a:r>
          </a:p>
          <a:p>
            <a:pPr lvl="2"/>
            <a:r>
              <a:rPr lang="en-US" sz="2200" dirty="0" smtClean="0"/>
              <a:t>Central Valley Quality Control Board, Redding, May 14, 2015</a:t>
            </a:r>
          </a:p>
          <a:p>
            <a:pPr lvl="2"/>
            <a:r>
              <a:rPr lang="en-US" sz="2200" dirty="0" smtClean="0"/>
              <a:t>Chumash Tribal Hall, Santa Ynez, June 18, 2015</a:t>
            </a:r>
          </a:p>
          <a:p>
            <a:pPr lvl="2"/>
            <a:r>
              <a:rPr lang="en-US" sz="2200" dirty="0" smtClean="0"/>
              <a:t>CalTrans, San Diego, July 16, 2015</a:t>
            </a:r>
            <a:endParaRPr lang="en-US" sz="2200" dirty="0"/>
          </a:p>
        </p:txBody>
      </p:sp>
    </p:spTree>
    <p:extLst>
      <p:ext uri="{BB962C8B-B14F-4D97-AF65-F5344CB8AC3E}">
        <p14:creationId xmlns:p14="http://schemas.microsoft.com/office/powerpoint/2010/main" val="2501431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NAHC’s Process for Drafting the Proposed MLD Regulations</a:t>
            </a:r>
            <a:endParaRPr lang="en-US" dirty="0"/>
          </a:p>
        </p:txBody>
      </p:sp>
      <p:sp>
        <p:nvSpPr>
          <p:cNvPr id="3" name="Content Placeholder 2"/>
          <p:cNvSpPr>
            <a:spLocks noGrp="1"/>
          </p:cNvSpPr>
          <p:nvPr>
            <p:ph idx="1"/>
          </p:nvPr>
        </p:nvSpPr>
        <p:spPr/>
        <p:txBody>
          <a:bodyPr/>
          <a:lstStyle/>
          <a:p>
            <a:r>
              <a:rPr lang="en-US" dirty="0" smtClean="0"/>
              <a:t>Public Comments Were Taken At The Following Regularly Scheduled NAHC Meetings:</a:t>
            </a:r>
          </a:p>
          <a:p>
            <a:pPr lvl="1"/>
            <a:r>
              <a:rPr lang="en-US" sz="2200" dirty="0"/>
              <a:t>Cache Creek Casino, Brooks, October 17, 2014</a:t>
            </a:r>
          </a:p>
          <a:p>
            <a:pPr lvl="1"/>
            <a:r>
              <a:rPr lang="en-US" sz="2200" dirty="0" smtClean="0"/>
              <a:t>Whitney Oaks Country Club, Rocklin, January 16, 2015</a:t>
            </a:r>
          </a:p>
          <a:p>
            <a:pPr lvl="1"/>
            <a:r>
              <a:rPr lang="en-US" sz="2200" dirty="0" smtClean="0"/>
              <a:t>Ziggurat Building, West Sacramento, April 17, 2015</a:t>
            </a:r>
          </a:p>
          <a:p>
            <a:pPr lvl="1"/>
            <a:r>
              <a:rPr lang="en-US" sz="2200" dirty="0" smtClean="0"/>
              <a:t>CalTrans, San Diego, July 17, 2015</a:t>
            </a:r>
            <a:endParaRPr lang="en-US" sz="2200" dirty="0" smtClean="0"/>
          </a:p>
          <a:p>
            <a:pPr lvl="1"/>
            <a:endParaRPr lang="en-US" dirty="0"/>
          </a:p>
        </p:txBody>
      </p:sp>
    </p:spTree>
    <p:extLst>
      <p:ext uri="{BB962C8B-B14F-4D97-AF65-F5344CB8AC3E}">
        <p14:creationId xmlns:p14="http://schemas.microsoft.com/office/powerpoint/2010/main" val="1115728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NAHC’s Process for Drafting the Proposed MLD Regulations</a:t>
            </a:r>
            <a:endParaRPr lang="en-US" dirty="0"/>
          </a:p>
        </p:txBody>
      </p:sp>
      <p:sp>
        <p:nvSpPr>
          <p:cNvPr id="3" name="Content Placeholder 2"/>
          <p:cNvSpPr>
            <a:spLocks noGrp="1"/>
          </p:cNvSpPr>
          <p:nvPr>
            <p:ph idx="1"/>
          </p:nvPr>
        </p:nvSpPr>
        <p:spPr/>
        <p:txBody>
          <a:bodyPr/>
          <a:lstStyle/>
          <a:p>
            <a:r>
              <a:rPr lang="en-US" dirty="0" smtClean="0"/>
              <a:t>Tribal Consultation</a:t>
            </a:r>
          </a:p>
          <a:p>
            <a:pPr lvl="1"/>
            <a:r>
              <a:rPr lang="en-US" dirty="0" smtClean="0"/>
              <a:t>Tribal Consultation Period Began on October 20, 2014</a:t>
            </a:r>
          </a:p>
          <a:p>
            <a:pPr lvl="1"/>
            <a:r>
              <a:rPr lang="en-US" dirty="0" smtClean="0"/>
              <a:t>Second Tribal Consultation Notices Sent January 30, 2015</a:t>
            </a:r>
          </a:p>
          <a:p>
            <a:pPr lvl="1"/>
            <a:r>
              <a:rPr lang="en-US" dirty="0" smtClean="0"/>
              <a:t>Tribes could request consultation with the NAHC and the Executive Secretary at any time</a:t>
            </a:r>
          </a:p>
          <a:p>
            <a:pPr lvl="1"/>
            <a:r>
              <a:rPr lang="en-US" dirty="0" smtClean="0"/>
              <a:t>Tribes could request consultation or provide comments by mail, fax, or email at </a:t>
            </a:r>
            <a:r>
              <a:rPr lang="en-US" dirty="0" smtClean="0">
                <a:hlinkClick r:id="rId2"/>
              </a:rPr>
              <a:t>MLDTribalConsultation</a:t>
            </a:r>
            <a:r>
              <a:rPr lang="en-US" dirty="0" smtClean="0">
                <a:hlinkClick r:id="rId2"/>
              </a:rPr>
              <a:t>@nahc.ca.gov</a:t>
            </a:r>
            <a:endParaRPr lang="en-US" dirty="0" smtClean="0"/>
          </a:p>
          <a:p>
            <a:pPr lvl="1"/>
            <a:r>
              <a:rPr lang="en-US" dirty="0" smtClean="0"/>
              <a:t>Tribal Consultation sessions were held on the same dates as MLD Pre-Notice hearings</a:t>
            </a:r>
          </a:p>
          <a:p>
            <a:pPr lvl="1"/>
            <a:r>
              <a:rPr lang="en-US" dirty="0" smtClean="0"/>
              <a:t>Tribal Consultation Period IS STILL ONGOING and will continue throughout the formal rulemaking process</a:t>
            </a:r>
            <a:endParaRPr lang="en-US" dirty="0"/>
          </a:p>
        </p:txBody>
      </p:sp>
    </p:spTree>
    <p:extLst>
      <p:ext uri="{BB962C8B-B14F-4D97-AF65-F5344CB8AC3E}">
        <p14:creationId xmlns:p14="http://schemas.microsoft.com/office/powerpoint/2010/main" val="1338355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NAHC’s Process for Drafting the Proposed MLD Regulations</a:t>
            </a:r>
            <a:endParaRPr lang="en-US" dirty="0"/>
          </a:p>
        </p:txBody>
      </p:sp>
      <p:sp>
        <p:nvSpPr>
          <p:cNvPr id="3" name="Content Placeholder 2"/>
          <p:cNvSpPr>
            <a:spLocks noGrp="1"/>
          </p:cNvSpPr>
          <p:nvPr>
            <p:ph idx="1"/>
          </p:nvPr>
        </p:nvSpPr>
        <p:spPr/>
        <p:txBody>
          <a:bodyPr>
            <a:normAutofit/>
          </a:bodyPr>
          <a:lstStyle/>
          <a:p>
            <a:r>
              <a:rPr lang="en-US" sz="2200" dirty="0" smtClean="0"/>
              <a:t>Review of Comments Received:  Staff Reviewed, Summarized, and Categorized Comments Received About the Most Likely Descendants Process, including:</a:t>
            </a:r>
          </a:p>
          <a:p>
            <a:pPr lvl="1"/>
            <a:r>
              <a:rPr lang="en-US" sz="2200" dirty="0" smtClean="0"/>
              <a:t>Comments received in writing prior to 2014 when the NAHC had a Most Likely Descendants Subcommittee;</a:t>
            </a:r>
          </a:p>
          <a:p>
            <a:pPr lvl="1"/>
            <a:r>
              <a:rPr lang="en-US" sz="2200" dirty="0" smtClean="0"/>
              <a:t>Comments received in writing during and after 2014;</a:t>
            </a:r>
          </a:p>
          <a:p>
            <a:pPr lvl="1"/>
            <a:r>
              <a:rPr lang="en-US" sz="2200" dirty="0" smtClean="0"/>
              <a:t>Oral comments given at pre-notice public hearings and Commission meetings; and</a:t>
            </a:r>
          </a:p>
          <a:p>
            <a:pPr lvl="1"/>
            <a:r>
              <a:rPr lang="en-US" sz="2200" dirty="0" smtClean="0"/>
              <a:t>Comments received through tribal consultation.</a:t>
            </a:r>
          </a:p>
          <a:p>
            <a:pPr lvl="1"/>
            <a:endParaRPr lang="en-US" sz="1600" dirty="0"/>
          </a:p>
        </p:txBody>
      </p:sp>
    </p:spTree>
    <p:extLst>
      <p:ext uri="{BB962C8B-B14F-4D97-AF65-F5344CB8AC3E}">
        <p14:creationId xmlns:p14="http://schemas.microsoft.com/office/powerpoint/2010/main" val="2572395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NAHC’s Process for Drafting the Proposed MLD Regulations</a:t>
            </a:r>
            <a:endParaRPr lang="en-US" dirty="0"/>
          </a:p>
        </p:txBody>
      </p:sp>
      <p:sp>
        <p:nvSpPr>
          <p:cNvPr id="3" name="Content Placeholder 2"/>
          <p:cNvSpPr>
            <a:spLocks noGrp="1"/>
          </p:cNvSpPr>
          <p:nvPr>
            <p:ph idx="1"/>
          </p:nvPr>
        </p:nvSpPr>
        <p:spPr/>
        <p:txBody>
          <a:bodyPr/>
          <a:lstStyle/>
          <a:p>
            <a:r>
              <a:rPr lang="en-US" dirty="0" smtClean="0"/>
              <a:t>Legislative History Research</a:t>
            </a:r>
            <a:endParaRPr lang="en-US" dirty="0" smtClean="0"/>
          </a:p>
          <a:p>
            <a:pPr lvl="1"/>
            <a:r>
              <a:rPr lang="en-US" sz="2200" dirty="0" smtClean="0"/>
              <a:t>NAHC Staff researched the legislative history of the bill that created the MLD process, S.B. 297 (Garamendi, Chapter 1492, Statutes of 1982) by going to the State Archives and copying Sen. Garamendi’s legislative bill file and the Governor’s Enrolled Bill File.</a:t>
            </a:r>
          </a:p>
          <a:p>
            <a:pPr lvl="1"/>
            <a:r>
              <a:rPr lang="en-US" sz="2200" dirty="0" smtClean="0"/>
              <a:t>The purpose of the research was to determine whether the Legislature intended “Most Likely Descendants” to be individuals or groups of individuals.</a:t>
            </a:r>
            <a:endParaRPr lang="en-US" sz="2200" dirty="0" smtClean="0"/>
          </a:p>
          <a:p>
            <a:pPr lvl="2"/>
            <a:endParaRPr lang="en-US" dirty="0"/>
          </a:p>
        </p:txBody>
      </p:sp>
    </p:spTree>
    <p:extLst>
      <p:ext uri="{BB962C8B-B14F-4D97-AF65-F5344CB8AC3E}">
        <p14:creationId xmlns:p14="http://schemas.microsoft.com/office/powerpoint/2010/main" val="3973091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NAHC’s Process for Drafting the Proposed MLD Regulations</a:t>
            </a:r>
            <a:endParaRPr lang="en-US" dirty="0"/>
          </a:p>
        </p:txBody>
      </p:sp>
      <p:sp>
        <p:nvSpPr>
          <p:cNvPr id="3" name="Content Placeholder 2"/>
          <p:cNvSpPr>
            <a:spLocks noGrp="1"/>
          </p:cNvSpPr>
          <p:nvPr>
            <p:ph idx="1"/>
          </p:nvPr>
        </p:nvSpPr>
        <p:spPr/>
        <p:txBody>
          <a:bodyPr/>
          <a:lstStyle/>
          <a:p>
            <a:r>
              <a:rPr lang="en-US" dirty="0" smtClean="0"/>
              <a:t>Most Likely Descendants Subcommittee Oversight</a:t>
            </a:r>
            <a:endParaRPr lang="en-US" dirty="0" smtClean="0"/>
          </a:p>
          <a:p>
            <a:pPr lvl="1"/>
            <a:r>
              <a:rPr lang="en-US" sz="2200" dirty="0" smtClean="0"/>
              <a:t>October, 2015:  </a:t>
            </a:r>
            <a:r>
              <a:rPr lang="en-US" sz="2200" dirty="0"/>
              <a:t>T</a:t>
            </a:r>
            <a:r>
              <a:rPr lang="en-US" sz="2200" dirty="0" smtClean="0"/>
              <a:t>he Commission tasked the previously appointed Most Likely Descendants Subcommittee of Vice Chairwoman Laura Miranda and Commissioner Julie Tumamait-Stenslie with overseeing the drafting process by NAHC Staff and producing draft regulations to be considered </a:t>
            </a:r>
            <a:r>
              <a:rPr lang="en-US" sz="2200" dirty="0" smtClean="0"/>
              <a:t>by </a:t>
            </a:r>
            <a:r>
              <a:rPr lang="en-US" sz="2200" dirty="0" smtClean="0"/>
              <a:t>the Commission </a:t>
            </a:r>
            <a:r>
              <a:rPr lang="en-US" sz="2200" dirty="0" smtClean="0"/>
              <a:t>to begin </a:t>
            </a:r>
            <a:r>
              <a:rPr lang="en-US" sz="2200" dirty="0" smtClean="0"/>
              <a:t>th</a:t>
            </a:r>
            <a:r>
              <a:rPr lang="en-US" sz="2200" dirty="0" smtClean="0"/>
              <a:t>e rulemaking process.</a:t>
            </a:r>
          </a:p>
          <a:p>
            <a:pPr lvl="1"/>
            <a:r>
              <a:rPr lang="en-US" sz="2200" dirty="0" smtClean="0"/>
              <a:t>May, 2016: The General Counsel completed the </a:t>
            </a:r>
            <a:r>
              <a:rPr lang="en-US" sz="2200" dirty="0" smtClean="0"/>
              <a:t>initial </a:t>
            </a:r>
            <a:r>
              <a:rPr lang="en-US" sz="2200" dirty="0" smtClean="0"/>
              <a:t>draft.</a:t>
            </a:r>
          </a:p>
          <a:p>
            <a:pPr lvl="1"/>
            <a:r>
              <a:rPr lang="en-US" sz="2200" dirty="0" smtClean="0"/>
              <a:t>May through July of 2016:  The General Counsel met with NAHC Cultural and Environmental Department Staff to make revisions based on the Department Staff’s comments.  Two revised drafts resulted.</a:t>
            </a:r>
          </a:p>
        </p:txBody>
      </p:sp>
    </p:spTree>
    <p:extLst>
      <p:ext uri="{BB962C8B-B14F-4D97-AF65-F5344CB8AC3E}">
        <p14:creationId xmlns:p14="http://schemas.microsoft.com/office/powerpoint/2010/main" val="9141545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728</TotalTime>
  <Words>1356</Words>
  <Application>Microsoft Macintosh PowerPoint</Application>
  <PresentationFormat>On-screen Show (4:3)</PresentationFormat>
  <Paragraphs>99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Clarity</vt:lpstr>
      <vt:lpstr>  </vt:lpstr>
      <vt:lpstr>Presentation Outline</vt:lpstr>
      <vt:lpstr>NAHC’s Process for Drafting the Proposed MLD Regulations</vt:lpstr>
      <vt:lpstr>NAHC’s Process for Drafting the Proposed MLD Regulations</vt:lpstr>
      <vt:lpstr>NAHC’s Process for Drafting the Proposed MLD Regulations</vt:lpstr>
      <vt:lpstr>NAHC’s Process for Drafting the Proposed MLD Regulations</vt:lpstr>
      <vt:lpstr>NAHC’s Process for Drafting the Proposed MLD Regulations</vt:lpstr>
      <vt:lpstr>NAHC’s Process for Drafting the Proposed MLD Regulations</vt:lpstr>
      <vt:lpstr>NAHC’s Process for Drafting the Proposed MLD Regulations</vt:lpstr>
      <vt:lpstr>NAHC’s Process for Drafting the Proposed MLD Regulations</vt:lpstr>
      <vt:lpstr>Process the NAHC Must Follow to Adopt Most Likely Descendants Regulations</vt:lpstr>
      <vt:lpstr>Process the NAHC Must Follow to Adopt Most Likely Descendants Regulations</vt:lpstr>
      <vt:lpstr>Process the NAHC Must Follow to Adopt Most Likely Descendants Regulations</vt:lpstr>
      <vt:lpstr>Process the NAHC Must Follow to Adopt Most Likely Descendants Regulations</vt:lpstr>
      <vt:lpstr>Process the NAHC Must Follow to Adopt Most Likely Descendants Regulations</vt:lpstr>
      <vt:lpstr>Process the NAHC Must Follow to Adopt Most Likely Descendants Regulations</vt:lpstr>
      <vt:lpstr>Process the NAHC Must Follow to Adopt Most Likely Descendants Regulations</vt:lpstr>
      <vt:lpstr>Questions? Comments? </vt:lpstr>
    </vt:vector>
  </TitlesOfParts>
  <Company>Native American Heritage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Terrie Robertson</dc:creator>
  <cp:lastModifiedBy>Terrie Robertson</cp:lastModifiedBy>
  <cp:revision>28</cp:revision>
  <cp:lastPrinted>2016-12-12T22:56:23Z</cp:lastPrinted>
  <dcterms:created xsi:type="dcterms:W3CDTF">2016-11-21T21:02:50Z</dcterms:created>
  <dcterms:modified xsi:type="dcterms:W3CDTF">2017-01-13T22:33:13Z</dcterms:modified>
</cp:coreProperties>
</file>